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9"/>
  </p:notesMasterIdLst>
  <p:sldIdLst>
    <p:sldId id="256" r:id="rId2"/>
    <p:sldId id="263" r:id="rId3"/>
    <p:sldId id="262" r:id="rId4"/>
    <p:sldId id="260" r:id="rId5"/>
    <p:sldId id="258" r:id="rId6"/>
    <p:sldId id="266" r:id="rId7"/>
    <p:sldId id="261"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p:scale>
          <a:sx n="100" d="100"/>
          <a:sy n="100" d="100"/>
        </p:scale>
        <p:origin x="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68663-9F6D-48E9-903D-AEB7A2F3AF5E}"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F62163F1-EBDC-486A-ABB5-E9D16F9E786E}">
      <dgm:prSet phldrT="[Text]"/>
      <dgm:spPr/>
      <dgm:t>
        <a:bodyPr/>
        <a:lstStyle/>
        <a:p>
          <a:r>
            <a:rPr lang="en-US" dirty="0" smtClean="0"/>
            <a:t>Student Code of Conduct</a:t>
          </a:r>
          <a:endParaRPr lang="en-US" dirty="0"/>
        </a:p>
      </dgm:t>
    </dgm:pt>
    <dgm:pt modelId="{593ADBDF-E804-4A62-AE41-1FF26FABDD55}" type="parTrans" cxnId="{86C5D6C5-70EB-4B32-AD29-23A709770E68}">
      <dgm:prSet/>
      <dgm:spPr/>
      <dgm:t>
        <a:bodyPr/>
        <a:lstStyle/>
        <a:p>
          <a:endParaRPr lang="en-US"/>
        </a:p>
      </dgm:t>
    </dgm:pt>
    <dgm:pt modelId="{D5FCEE5C-7D25-4561-8234-6F0B2DEAE1E4}" type="sibTrans" cxnId="{86C5D6C5-70EB-4B32-AD29-23A709770E68}">
      <dgm:prSet/>
      <dgm:spPr/>
      <dgm:t>
        <a:bodyPr/>
        <a:lstStyle/>
        <a:p>
          <a:endParaRPr lang="en-US"/>
        </a:p>
      </dgm:t>
    </dgm:pt>
    <dgm:pt modelId="{C48B542D-93FA-4519-ADAE-9956D7BD7660}">
      <dgm:prSet phldrT="[Text]"/>
      <dgm:spPr/>
      <dgm:t>
        <a:bodyPr/>
        <a:lstStyle/>
        <a:p>
          <a:r>
            <a:rPr lang="en-US" dirty="0" smtClean="0"/>
            <a:t>Effective School Discipline </a:t>
          </a:r>
          <a:endParaRPr lang="en-US" dirty="0"/>
        </a:p>
      </dgm:t>
    </dgm:pt>
    <dgm:pt modelId="{E1956304-CF06-4A69-8A86-8E860DD447BC}" type="parTrans" cxnId="{9909F46D-8FE8-4525-95F4-D371D4A055F6}">
      <dgm:prSet/>
      <dgm:spPr/>
      <dgm:t>
        <a:bodyPr/>
        <a:lstStyle/>
        <a:p>
          <a:endParaRPr lang="en-US"/>
        </a:p>
      </dgm:t>
    </dgm:pt>
    <dgm:pt modelId="{411F4F91-F267-4C3D-938F-FAD52AFC47B7}" type="sibTrans" cxnId="{9909F46D-8FE8-4525-95F4-D371D4A055F6}">
      <dgm:prSet/>
      <dgm:spPr/>
      <dgm:t>
        <a:bodyPr/>
        <a:lstStyle/>
        <a:p>
          <a:endParaRPr lang="en-US"/>
        </a:p>
      </dgm:t>
    </dgm:pt>
    <dgm:pt modelId="{E2E893E0-FCDD-4FE0-87D3-8F2C757D2105}">
      <dgm:prSet phldrT="[Text]"/>
      <dgm:spPr/>
      <dgm:t>
        <a:bodyPr/>
        <a:lstStyle/>
        <a:p>
          <a:r>
            <a:rPr lang="en-US" dirty="0" smtClean="0"/>
            <a:t>Redress Racial Discrimination in School Discipline</a:t>
          </a:r>
          <a:endParaRPr lang="en-US" dirty="0"/>
        </a:p>
      </dgm:t>
    </dgm:pt>
    <dgm:pt modelId="{5B9CF3BD-EB32-4509-9FB5-92202584AAEA}" type="parTrans" cxnId="{C832EF68-21BA-42BA-95F7-9B1A8FCF1729}">
      <dgm:prSet/>
      <dgm:spPr/>
      <dgm:t>
        <a:bodyPr/>
        <a:lstStyle/>
        <a:p>
          <a:endParaRPr lang="en-US"/>
        </a:p>
      </dgm:t>
    </dgm:pt>
    <dgm:pt modelId="{59E5B0CC-4E8A-4307-B60E-49C8B54DB435}" type="sibTrans" cxnId="{C832EF68-21BA-42BA-95F7-9B1A8FCF1729}">
      <dgm:prSet/>
      <dgm:spPr/>
      <dgm:t>
        <a:bodyPr/>
        <a:lstStyle/>
        <a:p>
          <a:endParaRPr lang="en-US"/>
        </a:p>
      </dgm:t>
    </dgm:pt>
    <dgm:pt modelId="{BE8DC820-0428-4839-9859-A0DDBA4C0C18}" type="pres">
      <dgm:prSet presAssocID="{3DF68663-9F6D-48E9-903D-AEB7A2F3AF5E}" presName="Name0" presStyleCnt="0">
        <dgm:presLayoutVars>
          <dgm:chMax val="7"/>
          <dgm:chPref val="7"/>
          <dgm:dir/>
        </dgm:presLayoutVars>
      </dgm:prSet>
      <dgm:spPr/>
      <dgm:t>
        <a:bodyPr/>
        <a:lstStyle/>
        <a:p>
          <a:endParaRPr lang="en-US"/>
        </a:p>
      </dgm:t>
    </dgm:pt>
    <dgm:pt modelId="{F7372DAB-D322-44C9-BB08-1004AD58833E}" type="pres">
      <dgm:prSet presAssocID="{3DF68663-9F6D-48E9-903D-AEB7A2F3AF5E}" presName="Name1" presStyleCnt="0"/>
      <dgm:spPr/>
    </dgm:pt>
    <dgm:pt modelId="{41369F94-9D75-4287-9162-8F23829AAEDA}" type="pres">
      <dgm:prSet presAssocID="{3DF68663-9F6D-48E9-903D-AEB7A2F3AF5E}" presName="cycle" presStyleCnt="0"/>
      <dgm:spPr/>
    </dgm:pt>
    <dgm:pt modelId="{CFAA16AA-85F8-4085-8631-3DB769113C73}" type="pres">
      <dgm:prSet presAssocID="{3DF68663-9F6D-48E9-903D-AEB7A2F3AF5E}" presName="srcNode" presStyleLbl="node1" presStyleIdx="0" presStyleCnt="3"/>
      <dgm:spPr/>
    </dgm:pt>
    <dgm:pt modelId="{0C4D9C45-5F1F-4B93-80B1-98135CD660DF}" type="pres">
      <dgm:prSet presAssocID="{3DF68663-9F6D-48E9-903D-AEB7A2F3AF5E}" presName="conn" presStyleLbl="parChTrans1D2" presStyleIdx="0" presStyleCnt="1"/>
      <dgm:spPr/>
      <dgm:t>
        <a:bodyPr/>
        <a:lstStyle/>
        <a:p>
          <a:endParaRPr lang="en-US"/>
        </a:p>
      </dgm:t>
    </dgm:pt>
    <dgm:pt modelId="{B2507997-44CE-4734-8FBD-5D321CF0A5E1}" type="pres">
      <dgm:prSet presAssocID="{3DF68663-9F6D-48E9-903D-AEB7A2F3AF5E}" presName="extraNode" presStyleLbl="node1" presStyleIdx="0" presStyleCnt="3"/>
      <dgm:spPr/>
    </dgm:pt>
    <dgm:pt modelId="{75BBFA91-2FD4-4A55-AFE1-B71250B24C7A}" type="pres">
      <dgm:prSet presAssocID="{3DF68663-9F6D-48E9-903D-AEB7A2F3AF5E}" presName="dstNode" presStyleLbl="node1" presStyleIdx="0" presStyleCnt="3"/>
      <dgm:spPr/>
    </dgm:pt>
    <dgm:pt modelId="{0B47456B-5D03-4593-96C8-B4DCD6BEE85E}" type="pres">
      <dgm:prSet presAssocID="{F62163F1-EBDC-486A-ABB5-E9D16F9E786E}" presName="text_1" presStyleLbl="node1" presStyleIdx="0" presStyleCnt="3" custLinFactNeighborX="5352" custLinFactNeighborY="2003">
        <dgm:presLayoutVars>
          <dgm:bulletEnabled val="1"/>
        </dgm:presLayoutVars>
      </dgm:prSet>
      <dgm:spPr/>
      <dgm:t>
        <a:bodyPr/>
        <a:lstStyle/>
        <a:p>
          <a:endParaRPr lang="en-US"/>
        </a:p>
      </dgm:t>
    </dgm:pt>
    <dgm:pt modelId="{A470F59E-A5C1-4683-870A-842CBE0F88EE}" type="pres">
      <dgm:prSet presAssocID="{F62163F1-EBDC-486A-ABB5-E9D16F9E786E}" presName="accent_1" presStyleCnt="0"/>
      <dgm:spPr/>
    </dgm:pt>
    <dgm:pt modelId="{7EBA242C-4B8E-4B69-8DBF-D3C6A65F2534}" type="pres">
      <dgm:prSet presAssocID="{F62163F1-EBDC-486A-ABB5-E9D16F9E786E}" presName="accentRepeatNode" presStyleLbl="solidFgAcc1" presStyleIdx="0" presStyleCnt="3"/>
      <dgm:spPr/>
    </dgm:pt>
    <dgm:pt modelId="{217E5D61-D5FC-47B5-8F2D-FCDED85686BD}" type="pres">
      <dgm:prSet presAssocID="{C48B542D-93FA-4519-ADAE-9956D7BD7660}" presName="text_2" presStyleLbl="node1" presStyleIdx="1" presStyleCnt="3">
        <dgm:presLayoutVars>
          <dgm:bulletEnabled val="1"/>
        </dgm:presLayoutVars>
      </dgm:prSet>
      <dgm:spPr/>
      <dgm:t>
        <a:bodyPr/>
        <a:lstStyle/>
        <a:p>
          <a:endParaRPr lang="en-US"/>
        </a:p>
      </dgm:t>
    </dgm:pt>
    <dgm:pt modelId="{D980A402-A87F-4C16-AC06-D697416499FC}" type="pres">
      <dgm:prSet presAssocID="{C48B542D-93FA-4519-ADAE-9956D7BD7660}" presName="accent_2" presStyleCnt="0"/>
      <dgm:spPr/>
    </dgm:pt>
    <dgm:pt modelId="{ADD07840-85B6-450C-8591-7E77411647EB}" type="pres">
      <dgm:prSet presAssocID="{C48B542D-93FA-4519-ADAE-9956D7BD7660}" presName="accentRepeatNode" presStyleLbl="solidFgAcc1" presStyleIdx="1" presStyleCnt="3"/>
      <dgm:spPr/>
    </dgm:pt>
    <dgm:pt modelId="{702F15E1-FD39-426D-AEA7-6BAD86808E6D}" type="pres">
      <dgm:prSet presAssocID="{E2E893E0-FCDD-4FE0-87D3-8F2C757D2105}" presName="text_3" presStyleLbl="node1" presStyleIdx="2" presStyleCnt="3">
        <dgm:presLayoutVars>
          <dgm:bulletEnabled val="1"/>
        </dgm:presLayoutVars>
      </dgm:prSet>
      <dgm:spPr/>
      <dgm:t>
        <a:bodyPr/>
        <a:lstStyle/>
        <a:p>
          <a:endParaRPr lang="en-US"/>
        </a:p>
      </dgm:t>
    </dgm:pt>
    <dgm:pt modelId="{D6D32E98-0870-4D17-8581-66A8769E0F79}" type="pres">
      <dgm:prSet presAssocID="{E2E893E0-FCDD-4FE0-87D3-8F2C757D2105}" presName="accent_3" presStyleCnt="0"/>
      <dgm:spPr/>
    </dgm:pt>
    <dgm:pt modelId="{D24FD999-B0A1-48BD-8E1E-6ECA2DB3122D}" type="pres">
      <dgm:prSet presAssocID="{E2E893E0-FCDD-4FE0-87D3-8F2C757D2105}" presName="accentRepeatNode" presStyleLbl="solidFgAcc1" presStyleIdx="2" presStyleCnt="3"/>
      <dgm:spPr/>
    </dgm:pt>
  </dgm:ptLst>
  <dgm:cxnLst>
    <dgm:cxn modelId="{86C5D6C5-70EB-4B32-AD29-23A709770E68}" srcId="{3DF68663-9F6D-48E9-903D-AEB7A2F3AF5E}" destId="{F62163F1-EBDC-486A-ABB5-E9D16F9E786E}" srcOrd="0" destOrd="0" parTransId="{593ADBDF-E804-4A62-AE41-1FF26FABDD55}" sibTransId="{D5FCEE5C-7D25-4561-8234-6F0B2DEAE1E4}"/>
    <dgm:cxn modelId="{AF9F9046-B0F4-4742-A5AD-E20974DECA44}" type="presOf" srcId="{D5FCEE5C-7D25-4561-8234-6F0B2DEAE1E4}" destId="{0C4D9C45-5F1F-4B93-80B1-98135CD660DF}" srcOrd="0" destOrd="0" presId="urn:microsoft.com/office/officeart/2008/layout/VerticalCurvedList"/>
    <dgm:cxn modelId="{34415554-30AB-4238-AA69-E78D1569D51A}" type="presOf" srcId="{F62163F1-EBDC-486A-ABB5-E9D16F9E786E}" destId="{0B47456B-5D03-4593-96C8-B4DCD6BEE85E}" srcOrd="0" destOrd="0" presId="urn:microsoft.com/office/officeart/2008/layout/VerticalCurvedList"/>
    <dgm:cxn modelId="{F75FAB3E-86A0-4F60-A997-0AAE558EAFB9}" type="presOf" srcId="{3DF68663-9F6D-48E9-903D-AEB7A2F3AF5E}" destId="{BE8DC820-0428-4839-9859-A0DDBA4C0C18}" srcOrd="0" destOrd="0" presId="urn:microsoft.com/office/officeart/2008/layout/VerticalCurvedList"/>
    <dgm:cxn modelId="{9909F46D-8FE8-4525-95F4-D371D4A055F6}" srcId="{3DF68663-9F6D-48E9-903D-AEB7A2F3AF5E}" destId="{C48B542D-93FA-4519-ADAE-9956D7BD7660}" srcOrd="1" destOrd="0" parTransId="{E1956304-CF06-4A69-8A86-8E860DD447BC}" sibTransId="{411F4F91-F267-4C3D-938F-FAD52AFC47B7}"/>
    <dgm:cxn modelId="{A13BBC54-6596-4C4E-9BC5-0B09BBCF599D}" type="presOf" srcId="{E2E893E0-FCDD-4FE0-87D3-8F2C757D2105}" destId="{702F15E1-FD39-426D-AEA7-6BAD86808E6D}" srcOrd="0" destOrd="0" presId="urn:microsoft.com/office/officeart/2008/layout/VerticalCurvedList"/>
    <dgm:cxn modelId="{C832EF68-21BA-42BA-95F7-9B1A8FCF1729}" srcId="{3DF68663-9F6D-48E9-903D-AEB7A2F3AF5E}" destId="{E2E893E0-FCDD-4FE0-87D3-8F2C757D2105}" srcOrd="2" destOrd="0" parTransId="{5B9CF3BD-EB32-4509-9FB5-92202584AAEA}" sibTransId="{59E5B0CC-4E8A-4307-B60E-49C8B54DB435}"/>
    <dgm:cxn modelId="{DEA2391C-23B4-4F0F-9605-AB3CBC8CC9F4}" type="presOf" srcId="{C48B542D-93FA-4519-ADAE-9956D7BD7660}" destId="{217E5D61-D5FC-47B5-8F2D-FCDED85686BD}" srcOrd="0" destOrd="0" presId="urn:microsoft.com/office/officeart/2008/layout/VerticalCurvedList"/>
    <dgm:cxn modelId="{E3FED2ED-0EB0-4B50-9A7C-2B3F80E5A1DD}" type="presParOf" srcId="{BE8DC820-0428-4839-9859-A0DDBA4C0C18}" destId="{F7372DAB-D322-44C9-BB08-1004AD58833E}" srcOrd="0" destOrd="0" presId="urn:microsoft.com/office/officeart/2008/layout/VerticalCurvedList"/>
    <dgm:cxn modelId="{31AC7526-19B2-4C64-83D1-4D3BF516A2FE}" type="presParOf" srcId="{F7372DAB-D322-44C9-BB08-1004AD58833E}" destId="{41369F94-9D75-4287-9162-8F23829AAEDA}" srcOrd="0" destOrd="0" presId="urn:microsoft.com/office/officeart/2008/layout/VerticalCurvedList"/>
    <dgm:cxn modelId="{F3DD351F-0456-45F0-8E8A-3BE847095FEE}" type="presParOf" srcId="{41369F94-9D75-4287-9162-8F23829AAEDA}" destId="{CFAA16AA-85F8-4085-8631-3DB769113C73}" srcOrd="0" destOrd="0" presId="urn:microsoft.com/office/officeart/2008/layout/VerticalCurvedList"/>
    <dgm:cxn modelId="{372DD811-ABAB-41B6-ABB5-FF0EE6981C5C}" type="presParOf" srcId="{41369F94-9D75-4287-9162-8F23829AAEDA}" destId="{0C4D9C45-5F1F-4B93-80B1-98135CD660DF}" srcOrd="1" destOrd="0" presId="urn:microsoft.com/office/officeart/2008/layout/VerticalCurvedList"/>
    <dgm:cxn modelId="{3D301461-4433-40FD-A4F8-FF78308A45D1}" type="presParOf" srcId="{41369F94-9D75-4287-9162-8F23829AAEDA}" destId="{B2507997-44CE-4734-8FBD-5D321CF0A5E1}" srcOrd="2" destOrd="0" presId="urn:microsoft.com/office/officeart/2008/layout/VerticalCurvedList"/>
    <dgm:cxn modelId="{D623BF52-A188-45EC-BF88-3D709685E84F}" type="presParOf" srcId="{41369F94-9D75-4287-9162-8F23829AAEDA}" destId="{75BBFA91-2FD4-4A55-AFE1-B71250B24C7A}" srcOrd="3" destOrd="0" presId="urn:microsoft.com/office/officeart/2008/layout/VerticalCurvedList"/>
    <dgm:cxn modelId="{7D40C879-E328-44AA-B94D-280CA0BF258F}" type="presParOf" srcId="{F7372DAB-D322-44C9-BB08-1004AD58833E}" destId="{0B47456B-5D03-4593-96C8-B4DCD6BEE85E}" srcOrd="1" destOrd="0" presId="urn:microsoft.com/office/officeart/2008/layout/VerticalCurvedList"/>
    <dgm:cxn modelId="{DAA62871-00B3-4E29-B06F-9659FAC732F7}" type="presParOf" srcId="{F7372DAB-D322-44C9-BB08-1004AD58833E}" destId="{A470F59E-A5C1-4683-870A-842CBE0F88EE}" srcOrd="2" destOrd="0" presId="urn:microsoft.com/office/officeart/2008/layout/VerticalCurvedList"/>
    <dgm:cxn modelId="{E802ACA9-EC20-42E3-BD20-A36BD878B18F}" type="presParOf" srcId="{A470F59E-A5C1-4683-870A-842CBE0F88EE}" destId="{7EBA242C-4B8E-4B69-8DBF-D3C6A65F2534}" srcOrd="0" destOrd="0" presId="urn:microsoft.com/office/officeart/2008/layout/VerticalCurvedList"/>
    <dgm:cxn modelId="{F7AF631D-D9E3-4D57-8D46-ACB8427167DE}" type="presParOf" srcId="{F7372DAB-D322-44C9-BB08-1004AD58833E}" destId="{217E5D61-D5FC-47B5-8F2D-FCDED85686BD}" srcOrd="3" destOrd="0" presId="urn:microsoft.com/office/officeart/2008/layout/VerticalCurvedList"/>
    <dgm:cxn modelId="{7F339DEC-53BF-41EB-BCB5-1B3E9F866B32}" type="presParOf" srcId="{F7372DAB-D322-44C9-BB08-1004AD58833E}" destId="{D980A402-A87F-4C16-AC06-D697416499FC}" srcOrd="4" destOrd="0" presId="urn:microsoft.com/office/officeart/2008/layout/VerticalCurvedList"/>
    <dgm:cxn modelId="{53A05114-B241-4447-BFE7-F13D5FDF4C52}" type="presParOf" srcId="{D980A402-A87F-4C16-AC06-D697416499FC}" destId="{ADD07840-85B6-450C-8591-7E77411647EB}" srcOrd="0" destOrd="0" presId="urn:microsoft.com/office/officeart/2008/layout/VerticalCurvedList"/>
    <dgm:cxn modelId="{85137668-94DE-404C-9062-EF41DE2E9182}" type="presParOf" srcId="{F7372DAB-D322-44C9-BB08-1004AD58833E}" destId="{702F15E1-FD39-426D-AEA7-6BAD86808E6D}" srcOrd="5" destOrd="0" presId="urn:microsoft.com/office/officeart/2008/layout/VerticalCurvedList"/>
    <dgm:cxn modelId="{A3346633-EC1C-4362-9C12-0DE836FC6C0C}" type="presParOf" srcId="{F7372DAB-D322-44C9-BB08-1004AD58833E}" destId="{D6D32E98-0870-4D17-8581-66A8769E0F79}" srcOrd="6" destOrd="0" presId="urn:microsoft.com/office/officeart/2008/layout/VerticalCurvedList"/>
    <dgm:cxn modelId="{B7B293BD-460C-46E4-88E4-E12DB4BB6AA9}" type="presParOf" srcId="{D6D32E98-0870-4D17-8581-66A8769E0F79}" destId="{D24FD999-B0A1-48BD-8E1E-6ECA2DB3122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7629B-6C8A-4BFE-B34C-7D0EB22B0FC1}" type="doc">
      <dgm:prSet loTypeId="urn:microsoft.com/office/officeart/2005/8/layout/hProcess9" loCatId="process" qsTypeId="urn:microsoft.com/office/officeart/2005/8/quickstyle/simple3" qsCatId="simple" csTypeId="urn:microsoft.com/office/officeart/2005/8/colors/accent1_2" csCatId="accent1" phldr="1"/>
      <dgm:spPr/>
    </dgm:pt>
    <dgm:pt modelId="{6F62A0DA-D1AA-43EE-8C58-A2D8B63918AA}">
      <dgm:prSet phldrT="[Text]"/>
      <dgm:spPr/>
      <dgm:t>
        <a:bodyPr/>
        <a:lstStyle/>
        <a:p>
          <a:r>
            <a:rPr lang="en-US" dirty="0" smtClean="0"/>
            <a:t>Zero Tolerance Policies</a:t>
          </a:r>
          <a:endParaRPr lang="en-US" dirty="0"/>
        </a:p>
      </dgm:t>
    </dgm:pt>
    <dgm:pt modelId="{0491EF25-560A-4014-8512-3071E4F03DE8}" type="parTrans" cxnId="{FABB2EA4-A3BF-46A9-95B4-C5081EBCD5AA}">
      <dgm:prSet/>
      <dgm:spPr/>
      <dgm:t>
        <a:bodyPr/>
        <a:lstStyle/>
        <a:p>
          <a:endParaRPr lang="en-US"/>
        </a:p>
      </dgm:t>
    </dgm:pt>
    <dgm:pt modelId="{35D1AE21-C0F9-4BD9-B508-B096187202E6}" type="sibTrans" cxnId="{FABB2EA4-A3BF-46A9-95B4-C5081EBCD5AA}">
      <dgm:prSet/>
      <dgm:spPr/>
      <dgm:t>
        <a:bodyPr/>
        <a:lstStyle/>
        <a:p>
          <a:endParaRPr lang="en-US"/>
        </a:p>
      </dgm:t>
    </dgm:pt>
    <dgm:pt modelId="{EEFC222C-EBBC-498D-9B37-E4518FFC12A6}">
      <dgm:prSet phldrT="[Text]"/>
      <dgm:spPr/>
      <dgm:t>
        <a:bodyPr/>
        <a:lstStyle/>
        <a:p>
          <a:r>
            <a:rPr lang="en-US" dirty="0" smtClean="0"/>
            <a:t>Court Related Collaboration</a:t>
          </a:r>
          <a:endParaRPr lang="en-US" dirty="0"/>
        </a:p>
      </dgm:t>
    </dgm:pt>
    <dgm:pt modelId="{88D336DA-CDAC-4B39-83C4-A14BAF5B6350}" type="parTrans" cxnId="{BAC18807-3FEB-4BB8-85AD-880CF1BAC6AE}">
      <dgm:prSet/>
      <dgm:spPr/>
      <dgm:t>
        <a:bodyPr/>
        <a:lstStyle/>
        <a:p>
          <a:endParaRPr lang="en-US"/>
        </a:p>
      </dgm:t>
    </dgm:pt>
    <dgm:pt modelId="{B568DA13-6C51-448F-9817-EF83BBDACC72}" type="sibTrans" cxnId="{BAC18807-3FEB-4BB8-85AD-880CF1BAC6AE}">
      <dgm:prSet/>
      <dgm:spPr/>
      <dgm:t>
        <a:bodyPr/>
        <a:lstStyle/>
        <a:p>
          <a:endParaRPr lang="en-US"/>
        </a:p>
      </dgm:t>
    </dgm:pt>
    <dgm:pt modelId="{8E2CDAE1-5B0D-4819-9DC8-7C159DE29344}">
      <dgm:prSet phldrT="[Text]"/>
      <dgm:spPr/>
      <dgm:t>
        <a:bodyPr/>
        <a:lstStyle/>
        <a:p>
          <a:r>
            <a:rPr lang="en-US" dirty="0" smtClean="0"/>
            <a:t>School Justice Partnerships</a:t>
          </a:r>
          <a:endParaRPr lang="en-US" dirty="0"/>
        </a:p>
      </dgm:t>
    </dgm:pt>
    <dgm:pt modelId="{32AA55E1-450C-4BD2-B3A2-E9DE003B6AF5}" type="parTrans" cxnId="{2C635186-729B-434C-81C8-8FDB4F45EBA7}">
      <dgm:prSet/>
      <dgm:spPr/>
      <dgm:t>
        <a:bodyPr/>
        <a:lstStyle/>
        <a:p>
          <a:endParaRPr lang="en-US"/>
        </a:p>
      </dgm:t>
    </dgm:pt>
    <dgm:pt modelId="{4109D0E9-94B6-474F-8E36-985E88D7FD72}" type="sibTrans" cxnId="{2C635186-729B-434C-81C8-8FDB4F45EBA7}">
      <dgm:prSet/>
      <dgm:spPr/>
      <dgm:t>
        <a:bodyPr/>
        <a:lstStyle/>
        <a:p>
          <a:endParaRPr lang="en-US"/>
        </a:p>
      </dgm:t>
    </dgm:pt>
    <dgm:pt modelId="{1718DF24-164C-4FBC-9CD7-4F19FD09B30A}" type="pres">
      <dgm:prSet presAssocID="{0247629B-6C8A-4BFE-B34C-7D0EB22B0FC1}" presName="CompostProcess" presStyleCnt="0">
        <dgm:presLayoutVars>
          <dgm:dir/>
          <dgm:resizeHandles val="exact"/>
        </dgm:presLayoutVars>
      </dgm:prSet>
      <dgm:spPr/>
    </dgm:pt>
    <dgm:pt modelId="{E224DC25-2218-4F96-A027-81A7DE5477F2}" type="pres">
      <dgm:prSet presAssocID="{0247629B-6C8A-4BFE-B34C-7D0EB22B0FC1}" presName="arrow" presStyleLbl="bgShp" presStyleIdx="0" presStyleCnt="1"/>
      <dgm:spPr/>
    </dgm:pt>
    <dgm:pt modelId="{C763B0BD-099F-481E-837A-FC589C0149DC}" type="pres">
      <dgm:prSet presAssocID="{0247629B-6C8A-4BFE-B34C-7D0EB22B0FC1}" presName="linearProcess" presStyleCnt="0"/>
      <dgm:spPr/>
    </dgm:pt>
    <dgm:pt modelId="{EA36CF92-E48B-4FDF-90E0-219F919EE61A}" type="pres">
      <dgm:prSet presAssocID="{6F62A0DA-D1AA-43EE-8C58-A2D8B63918AA}" presName="textNode" presStyleLbl="node1" presStyleIdx="0" presStyleCnt="3">
        <dgm:presLayoutVars>
          <dgm:bulletEnabled val="1"/>
        </dgm:presLayoutVars>
      </dgm:prSet>
      <dgm:spPr/>
      <dgm:t>
        <a:bodyPr/>
        <a:lstStyle/>
        <a:p>
          <a:endParaRPr lang="en-US"/>
        </a:p>
      </dgm:t>
    </dgm:pt>
    <dgm:pt modelId="{3CBCB840-6036-4D75-AF82-43422E1FAF29}" type="pres">
      <dgm:prSet presAssocID="{35D1AE21-C0F9-4BD9-B508-B096187202E6}" presName="sibTrans" presStyleCnt="0"/>
      <dgm:spPr/>
    </dgm:pt>
    <dgm:pt modelId="{7978FA24-CD52-4724-8CC3-D8168C6CFB14}" type="pres">
      <dgm:prSet presAssocID="{EEFC222C-EBBC-498D-9B37-E4518FFC12A6}" presName="textNode" presStyleLbl="node1" presStyleIdx="1" presStyleCnt="3" custLinFactNeighborX="-6818" custLinFactNeighborY="-1278">
        <dgm:presLayoutVars>
          <dgm:bulletEnabled val="1"/>
        </dgm:presLayoutVars>
      </dgm:prSet>
      <dgm:spPr/>
      <dgm:t>
        <a:bodyPr/>
        <a:lstStyle/>
        <a:p>
          <a:endParaRPr lang="en-US"/>
        </a:p>
      </dgm:t>
    </dgm:pt>
    <dgm:pt modelId="{D5EB9761-A0A6-4847-BB4C-42E57E27A045}" type="pres">
      <dgm:prSet presAssocID="{B568DA13-6C51-448F-9817-EF83BBDACC72}" presName="sibTrans" presStyleCnt="0"/>
      <dgm:spPr/>
    </dgm:pt>
    <dgm:pt modelId="{A4230121-935C-4005-B4D6-F337F38CD02B}" type="pres">
      <dgm:prSet presAssocID="{8E2CDAE1-5B0D-4819-9DC8-7C159DE29344}" presName="textNode" presStyleLbl="node1" presStyleIdx="2" presStyleCnt="3" custAng="0">
        <dgm:presLayoutVars>
          <dgm:bulletEnabled val="1"/>
        </dgm:presLayoutVars>
      </dgm:prSet>
      <dgm:spPr/>
      <dgm:t>
        <a:bodyPr/>
        <a:lstStyle/>
        <a:p>
          <a:endParaRPr lang="en-US"/>
        </a:p>
      </dgm:t>
    </dgm:pt>
  </dgm:ptLst>
  <dgm:cxnLst>
    <dgm:cxn modelId="{2C635186-729B-434C-81C8-8FDB4F45EBA7}" srcId="{0247629B-6C8A-4BFE-B34C-7D0EB22B0FC1}" destId="{8E2CDAE1-5B0D-4819-9DC8-7C159DE29344}" srcOrd="2" destOrd="0" parTransId="{32AA55E1-450C-4BD2-B3A2-E9DE003B6AF5}" sibTransId="{4109D0E9-94B6-474F-8E36-985E88D7FD72}"/>
    <dgm:cxn modelId="{FABB2EA4-A3BF-46A9-95B4-C5081EBCD5AA}" srcId="{0247629B-6C8A-4BFE-B34C-7D0EB22B0FC1}" destId="{6F62A0DA-D1AA-43EE-8C58-A2D8B63918AA}" srcOrd="0" destOrd="0" parTransId="{0491EF25-560A-4014-8512-3071E4F03DE8}" sibTransId="{35D1AE21-C0F9-4BD9-B508-B096187202E6}"/>
    <dgm:cxn modelId="{710F9D4A-884F-46B1-90AB-F2779B838C92}" type="presOf" srcId="{8E2CDAE1-5B0D-4819-9DC8-7C159DE29344}" destId="{A4230121-935C-4005-B4D6-F337F38CD02B}" srcOrd="0" destOrd="0" presId="urn:microsoft.com/office/officeart/2005/8/layout/hProcess9"/>
    <dgm:cxn modelId="{BAC18807-3FEB-4BB8-85AD-880CF1BAC6AE}" srcId="{0247629B-6C8A-4BFE-B34C-7D0EB22B0FC1}" destId="{EEFC222C-EBBC-498D-9B37-E4518FFC12A6}" srcOrd="1" destOrd="0" parTransId="{88D336DA-CDAC-4B39-83C4-A14BAF5B6350}" sibTransId="{B568DA13-6C51-448F-9817-EF83BBDACC72}"/>
    <dgm:cxn modelId="{2C65F856-B6EB-4555-9614-63EEB4B2166D}" type="presOf" srcId="{6F62A0DA-D1AA-43EE-8C58-A2D8B63918AA}" destId="{EA36CF92-E48B-4FDF-90E0-219F919EE61A}" srcOrd="0" destOrd="0" presId="urn:microsoft.com/office/officeart/2005/8/layout/hProcess9"/>
    <dgm:cxn modelId="{7F3FDA7D-7020-4602-AED4-CE9CB6411ACB}" type="presOf" srcId="{EEFC222C-EBBC-498D-9B37-E4518FFC12A6}" destId="{7978FA24-CD52-4724-8CC3-D8168C6CFB14}" srcOrd="0" destOrd="0" presId="urn:microsoft.com/office/officeart/2005/8/layout/hProcess9"/>
    <dgm:cxn modelId="{4CC5BF82-DBAF-44DC-98C2-6D4843D49A68}" type="presOf" srcId="{0247629B-6C8A-4BFE-B34C-7D0EB22B0FC1}" destId="{1718DF24-164C-4FBC-9CD7-4F19FD09B30A}" srcOrd="0" destOrd="0" presId="urn:microsoft.com/office/officeart/2005/8/layout/hProcess9"/>
    <dgm:cxn modelId="{8B6A8BD0-4067-4623-8948-6194CCDE6D37}" type="presParOf" srcId="{1718DF24-164C-4FBC-9CD7-4F19FD09B30A}" destId="{E224DC25-2218-4F96-A027-81A7DE5477F2}" srcOrd="0" destOrd="0" presId="urn:microsoft.com/office/officeart/2005/8/layout/hProcess9"/>
    <dgm:cxn modelId="{56BC96CD-D5B7-4FE7-AAA0-87CFDF08A34A}" type="presParOf" srcId="{1718DF24-164C-4FBC-9CD7-4F19FD09B30A}" destId="{C763B0BD-099F-481E-837A-FC589C0149DC}" srcOrd="1" destOrd="0" presId="urn:microsoft.com/office/officeart/2005/8/layout/hProcess9"/>
    <dgm:cxn modelId="{5959218E-8B4E-4108-9946-59A60DB9D37F}" type="presParOf" srcId="{C763B0BD-099F-481E-837A-FC589C0149DC}" destId="{EA36CF92-E48B-4FDF-90E0-219F919EE61A}" srcOrd="0" destOrd="0" presId="urn:microsoft.com/office/officeart/2005/8/layout/hProcess9"/>
    <dgm:cxn modelId="{F381FE04-6321-4A85-AD06-0860A365BEBC}" type="presParOf" srcId="{C763B0BD-099F-481E-837A-FC589C0149DC}" destId="{3CBCB840-6036-4D75-AF82-43422E1FAF29}" srcOrd="1" destOrd="0" presId="urn:microsoft.com/office/officeart/2005/8/layout/hProcess9"/>
    <dgm:cxn modelId="{22C0D7C7-1B33-4B9A-9DB7-83402A6A3753}" type="presParOf" srcId="{C763B0BD-099F-481E-837A-FC589C0149DC}" destId="{7978FA24-CD52-4724-8CC3-D8168C6CFB14}" srcOrd="2" destOrd="0" presId="urn:microsoft.com/office/officeart/2005/8/layout/hProcess9"/>
    <dgm:cxn modelId="{96719EE4-0BCA-4E4D-8E9B-0A8D48276A60}" type="presParOf" srcId="{C763B0BD-099F-481E-837A-FC589C0149DC}" destId="{D5EB9761-A0A6-4847-BB4C-42E57E27A045}" srcOrd="3" destOrd="0" presId="urn:microsoft.com/office/officeart/2005/8/layout/hProcess9"/>
    <dgm:cxn modelId="{4A95A232-F64D-4606-9C23-210938A69532}" type="presParOf" srcId="{C763B0BD-099F-481E-837A-FC589C0149DC}" destId="{A4230121-935C-4005-B4D6-F337F38CD02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D9C45-5F1F-4B93-80B1-98135CD660DF}">
      <dsp:nvSpPr>
        <dsp:cNvPr id="0" name=""/>
        <dsp:cNvSpPr/>
      </dsp:nvSpPr>
      <dsp:spPr>
        <a:xfrm>
          <a:off x="-5302831" y="-812171"/>
          <a:ext cx="6314876" cy="6314876"/>
        </a:xfrm>
        <a:prstGeom prst="blockArc">
          <a:avLst>
            <a:gd name="adj1" fmla="val 18900000"/>
            <a:gd name="adj2" fmla="val 2700000"/>
            <a:gd name="adj3" fmla="val 342"/>
          </a:avLst>
        </a:pr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47456B-5D03-4593-96C8-B4DCD6BEE85E}">
      <dsp:nvSpPr>
        <dsp:cNvPr id="0" name=""/>
        <dsp:cNvSpPr/>
      </dsp:nvSpPr>
      <dsp:spPr>
        <a:xfrm>
          <a:off x="715775" y="487843"/>
          <a:ext cx="5283242" cy="938106"/>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462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Student Code of Conduct</a:t>
          </a:r>
          <a:endParaRPr lang="en-US" sz="2500" kern="1200" dirty="0"/>
        </a:p>
      </dsp:txBody>
      <dsp:txXfrm>
        <a:off x="715775" y="487843"/>
        <a:ext cx="5283242" cy="938106"/>
      </dsp:txXfrm>
    </dsp:sp>
    <dsp:sp modelId="{7EBA242C-4B8E-4B69-8DBF-D3C6A65F2534}">
      <dsp:nvSpPr>
        <dsp:cNvPr id="0" name=""/>
        <dsp:cNvSpPr/>
      </dsp:nvSpPr>
      <dsp:spPr>
        <a:xfrm>
          <a:off x="64729" y="351789"/>
          <a:ext cx="1172633" cy="1172633"/>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17E5D61-D5FC-47B5-8F2D-FCDED85686BD}">
      <dsp:nvSpPr>
        <dsp:cNvPr id="0" name=""/>
        <dsp:cNvSpPr/>
      </dsp:nvSpPr>
      <dsp:spPr>
        <a:xfrm>
          <a:off x="992047" y="1876213"/>
          <a:ext cx="4942240" cy="938106"/>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462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Effective School Discipline </a:t>
          </a:r>
          <a:endParaRPr lang="en-US" sz="2500" kern="1200" dirty="0"/>
        </a:p>
      </dsp:txBody>
      <dsp:txXfrm>
        <a:off x="992047" y="1876213"/>
        <a:ext cx="4942240" cy="938106"/>
      </dsp:txXfrm>
    </dsp:sp>
    <dsp:sp modelId="{ADD07840-85B6-450C-8591-7E77411647EB}">
      <dsp:nvSpPr>
        <dsp:cNvPr id="0" name=""/>
        <dsp:cNvSpPr/>
      </dsp:nvSpPr>
      <dsp:spPr>
        <a:xfrm>
          <a:off x="405731" y="1758949"/>
          <a:ext cx="1172633" cy="1172633"/>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02F15E1-FD39-426D-AEA7-6BAD86808E6D}">
      <dsp:nvSpPr>
        <dsp:cNvPr id="0" name=""/>
        <dsp:cNvSpPr/>
      </dsp:nvSpPr>
      <dsp:spPr>
        <a:xfrm>
          <a:off x="651045" y="3283373"/>
          <a:ext cx="5283242" cy="938106"/>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462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Redress Racial Discrimination in School Discipline</a:t>
          </a:r>
          <a:endParaRPr lang="en-US" sz="2500" kern="1200" dirty="0"/>
        </a:p>
      </dsp:txBody>
      <dsp:txXfrm>
        <a:off x="651045" y="3283373"/>
        <a:ext cx="5283242" cy="938106"/>
      </dsp:txXfrm>
    </dsp:sp>
    <dsp:sp modelId="{D24FD999-B0A1-48BD-8E1E-6ECA2DB3122D}">
      <dsp:nvSpPr>
        <dsp:cNvPr id="0" name=""/>
        <dsp:cNvSpPr/>
      </dsp:nvSpPr>
      <dsp:spPr>
        <a:xfrm>
          <a:off x="64729" y="3166109"/>
          <a:ext cx="1172633" cy="1172633"/>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4DC25-2218-4F96-A027-81A7DE5477F2}">
      <dsp:nvSpPr>
        <dsp:cNvPr id="0" name=""/>
        <dsp:cNvSpPr/>
      </dsp:nvSpPr>
      <dsp:spPr>
        <a:xfrm>
          <a:off x="609599" y="0"/>
          <a:ext cx="6908800" cy="471054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A36CF92-E48B-4FDF-90E0-219F919EE61A}">
      <dsp:nvSpPr>
        <dsp:cNvPr id="0" name=""/>
        <dsp:cNvSpPr/>
      </dsp:nvSpPr>
      <dsp:spPr>
        <a:xfrm>
          <a:off x="8731" y="1413163"/>
          <a:ext cx="2616200" cy="1884217"/>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Zero Tolerance Policies</a:t>
          </a:r>
          <a:endParaRPr lang="en-US" sz="2600" kern="1200" dirty="0"/>
        </a:p>
      </dsp:txBody>
      <dsp:txXfrm>
        <a:off x="100711" y="1505143"/>
        <a:ext cx="2432240" cy="1700257"/>
      </dsp:txXfrm>
    </dsp:sp>
    <dsp:sp modelId="{7978FA24-CD52-4724-8CC3-D8168C6CFB14}">
      <dsp:nvSpPr>
        <dsp:cNvPr id="0" name=""/>
        <dsp:cNvSpPr/>
      </dsp:nvSpPr>
      <dsp:spPr>
        <a:xfrm>
          <a:off x="2746970" y="1389082"/>
          <a:ext cx="2616200" cy="1884217"/>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Court Related Collaboration</a:t>
          </a:r>
          <a:endParaRPr lang="en-US" sz="2600" kern="1200" dirty="0"/>
        </a:p>
      </dsp:txBody>
      <dsp:txXfrm>
        <a:off x="2838950" y="1481062"/>
        <a:ext cx="2432240" cy="1700257"/>
      </dsp:txXfrm>
    </dsp:sp>
    <dsp:sp modelId="{A4230121-935C-4005-B4D6-F337F38CD02B}">
      <dsp:nvSpPr>
        <dsp:cNvPr id="0" name=""/>
        <dsp:cNvSpPr/>
      </dsp:nvSpPr>
      <dsp:spPr>
        <a:xfrm>
          <a:off x="5503068" y="1413163"/>
          <a:ext cx="2616200" cy="1884217"/>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School Justice Partnerships</a:t>
          </a:r>
          <a:endParaRPr lang="en-US" sz="2600" kern="1200" dirty="0"/>
        </a:p>
      </dsp:txBody>
      <dsp:txXfrm>
        <a:off x="5595048" y="1505143"/>
        <a:ext cx="2432240" cy="170025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137FFB-6CA1-473D-8197-436BF0C9AA1E}" type="datetimeFigureOut">
              <a:rPr lang="en-US" smtClean="0"/>
              <a:t>10/8/2018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4E88003-63C9-4F61-9B89-FC4C4FCBE4FB}" type="slidenum">
              <a:rPr lang="en-US" smtClean="0"/>
              <a:t>‹#›</a:t>
            </a:fld>
            <a:endParaRPr lang="en-US"/>
          </a:p>
        </p:txBody>
      </p:sp>
    </p:spTree>
    <p:extLst>
      <p:ext uri="{BB962C8B-B14F-4D97-AF65-F5344CB8AC3E}">
        <p14:creationId xmlns:p14="http://schemas.microsoft.com/office/powerpoint/2010/main" val="354650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rriam-webster.com/dictionary/secur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merriam-webster.com/dictionary/protec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I</a:t>
            </a:r>
            <a:r>
              <a:rPr lang="en-US" baseline="0" dirty="0" smtClean="0"/>
              <a:t> am Cora Graves. I currently serve as a school Assistant Principal in the northern suburbs of Atlanta. I have worked in education for nearly 20 years in various role but significantly as a School Social Worker, Disciplinary Hearing Officer, School Court Related Collaborative Coordinator, PBIS District Coordinator, and Assistant Director of Student Discipline and Behavioral Interventions. I have also had the privilege of serving as a law clerk for Chief Juvenile Judge Steve </a:t>
            </a:r>
            <a:r>
              <a:rPr lang="en-US" baseline="0" dirty="0" err="1" smtClean="0"/>
              <a:t>Teske</a:t>
            </a:r>
            <a:r>
              <a:rPr lang="en-US" baseline="0" dirty="0" smtClean="0"/>
              <a:t> in Clayton County Juvenile Court for which I had the awesome opportunity to directly experience the impact of collaboration amongst key stakeholders to impact positive change for students. I am thrilled to be here as the topic is one that I am passionate about and have lived the journey since 2000 beginning in Chicago Public Schools.  </a:t>
            </a:r>
            <a:endParaRPr lang="en-US" dirty="0"/>
          </a:p>
        </p:txBody>
      </p:sp>
      <p:sp>
        <p:nvSpPr>
          <p:cNvPr id="4" name="Slide Number Placeholder 3"/>
          <p:cNvSpPr>
            <a:spLocks noGrp="1"/>
          </p:cNvSpPr>
          <p:nvPr>
            <p:ph type="sldNum" sz="quarter" idx="10"/>
          </p:nvPr>
        </p:nvSpPr>
        <p:spPr/>
        <p:txBody>
          <a:bodyPr/>
          <a:lstStyle/>
          <a:p>
            <a:fld id="{54E88003-63C9-4F61-9B89-FC4C4FCBE4FB}" type="slidenum">
              <a:rPr lang="en-US" smtClean="0"/>
              <a:t>1</a:t>
            </a:fld>
            <a:endParaRPr lang="en-US"/>
          </a:p>
        </p:txBody>
      </p:sp>
    </p:spTree>
    <p:extLst>
      <p:ext uri="{BB962C8B-B14F-4D97-AF65-F5344CB8AC3E}">
        <p14:creationId xmlns:p14="http://schemas.microsoft.com/office/powerpoint/2010/main" val="404270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Quickly,</a:t>
            </a:r>
            <a:r>
              <a:rPr lang="en-US" baseline="0" dirty="0" smtClean="0"/>
              <a:t> schools in America have been negatively impacted by violent gun shootings in some form which precipitated the increase in school police officer presence. </a:t>
            </a:r>
            <a:endParaRPr lang="en-US" dirty="0" smtClean="0"/>
          </a:p>
          <a:p>
            <a:endParaRPr lang="en-US" dirty="0"/>
          </a:p>
        </p:txBody>
      </p:sp>
      <p:sp>
        <p:nvSpPr>
          <p:cNvPr id="4" name="Slide Number Placeholder 3"/>
          <p:cNvSpPr>
            <a:spLocks noGrp="1"/>
          </p:cNvSpPr>
          <p:nvPr>
            <p:ph type="sldNum" sz="quarter" idx="10"/>
          </p:nvPr>
        </p:nvSpPr>
        <p:spPr/>
        <p:txBody>
          <a:bodyPr/>
          <a:lstStyle/>
          <a:p>
            <a:fld id="{54E88003-63C9-4F61-9B89-FC4C4FCBE4FB}" type="slidenum">
              <a:rPr lang="en-US" smtClean="0"/>
              <a:t>2</a:t>
            </a:fld>
            <a:endParaRPr lang="en-US"/>
          </a:p>
        </p:txBody>
      </p:sp>
    </p:spTree>
    <p:extLst>
      <p:ext uri="{BB962C8B-B14F-4D97-AF65-F5344CB8AC3E}">
        <p14:creationId xmlns:p14="http://schemas.microsoft.com/office/powerpoint/2010/main" val="269737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Webster</a:t>
            </a:r>
            <a:r>
              <a:rPr lang="en-US" baseline="0" dirty="0" smtClean="0"/>
              <a:t> defines security as </a:t>
            </a:r>
            <a:r>
              <a:rPr lang="en-US" dirty="0"/>
              <a:t>something that </a:t>
            </a:r>
            <a:r>
              <a:rPr lang="en-US" dirty="0">
                <a:hlinkClick r:id="rId3"/>
              </a:rPr>
              <a:t>secures</a:t>
            </a:r>
            <a:r>
              <a:rPr lang="en-US" dirty="0"/>
              <a:t> </a:t>
            </a:r>
            <a:r>
              <a:rPr lang="en-US" b="1" dirty="0"/>
              <a:t>: </a:t>
            </a:r>
            <a:r>
              <a:rPr lang="en-US" cap="all" dirty="0">
                <a:hlinkClick r:id="rId4"/>
              </a:rPr>
              <a:t>PROTECTION</a:t>
            </a:r>
            <a:endParaRPr lang="en-US" dirty="0"/>
          </a:p>
          <a:p>
            <a:pPr fontAlgn="base"/>
            <a:r>
              <a:rPr lang="en-US" b="1" dirty="0"/>
              <a:t>b(1): </a:t>
            </a:r>
            <a:r>
              <a:rPr lang="en-US" dirty="0"/>
              <a:t>measures taken to guard against espionage or sabotage, crime, attack, or escape</a:t>
            </a:r>
          </a:p>
          <a:p>
            <a:r>
              <a:rPr lang="en-US" baseline="0" dirty="0" smtClean="0"/>
              <a:t>“…..If I were to ask you all how you define school security, I am certain that there would be varying definitions within this room. From my research, school districts across the country vary in how they define increasing school safety. As such, there are school systems such as Chicago Public Schools that utilize metal detectors versus Clayton County Public Schools in the southern portion of the state of Georgia that along with other states that would not even so much as consider metal detectors. </a:t>
            </a:r>
          </a:p>
          <a:p>
            <a:r>
              <a:rPr lang="en-US" baseline="0" dirty="0" smtClean="0"/>
              <a:t>The Code of Conduct for school systems </a:t>
            </a:r>
            <a:endParaRPr lang="en-US" dirty="0"/>
          </a:p>
        </p:txBody>
      </p:sp>
      <p:sp>
        <p:nvSpPr>
          <p:cNvPr id="4" name="Slide Number Placeholder 3"/>
          <p:cNvSpPr>
            <a:spLocks noGrp="1"/>
          </p:cNvSpPr>
          <p:nvPr>
            <p:ph type="sldNum" sz="quarter" idx="10"/>
          </p:nvPr>
        </p:nvSpPr>
        <p:spPr/>
        <p:txBody>
          <a:bodyPr/>
          <a:lstStyle/>
          <a:p>
            <a:fld id="{54E88003-63C9-4F61-9B89-FC4C4FCBE4FB}" type="slidenum">
              <a:rPr lang="en-US" smtClean="0"/>
              <a:t>3</a:t>
            </a:fld>
            <a:endParaRPr lang="en-US"/>
          </a:p>
        </p:txBody>
      </p:sp>
    </p:spTree>
    <p:extLst>
      <p:ext uri="{BB962C8B-B14F-4D97-AF65-F5344CB8AC3E}">
        <p14:creationId xmlns:p14="http://schemas.microsoft.com/office/powerpoint/2010/main" val="417519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January 8, 2014,</a:t>
            </a:r>
            <a:r>
              <a:rPr lang="en-US" baseline="0" dirty="0" smtClean="0"/>
              <a:t> a joint effort between the Department of Justice and the Department Education wrote the January 8, 2014 DCL in an effort to ………</a:t>
            </a:r>
            <a:endParaRPr lang="en-US" dirty="0"/>
          </a:p>
        </p:txBody>
      </p:sp>
      <p:sp>
        <p:nvSpPr>
          <p:cNvPr id="4" name="Slide Number Placeholder 3"/>
          <p:cNvSpPr>
            <a:spLocks noGrp="1"/>
          </p:cNvSpPr>
          <p:nvPr>
            <p:ph type="sldNum" sz="quarter" idx="10"/>
          </p:nvPr>
        </p:nvSpPr>
        <p:spPr/>
        <p:txBody>
          <a:bodyPr/>
          <a:lstStyle/>
          <a:p>
            <a:fld id="{54E88003-63C9-4F61-9B89-FC4C4FCBE4FB}" type="slidenum">
              <a:rPr lang="en-US" smtClean="0"/>
              <a:t>4</a:t>
            </a:fld>
            <a:endParaRPr lang="en-US"/>
          </a:p>
        </p:txBody>
      </p:sp>
    </p:spTree>
    <p:extLst>
      <p:ext uri="{BB962C8B-B14F-4D97-AF65-F5344CB8AC3E}">
        <p14:creationId xmlns:p14="http://schemas.microsoft.com/office/powerpoint/2010/main" val="310277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federal law (Goss v. Lopez) must be included in any student discipline code. A student should also have the right to appeal any suspension of three days or more to the principal or a district-level staff member.” “The principal, not the school resource officer, should set the tone for creating the school’s environment for teaching and learning” (Dr. </a:t>
            </a:r>
            <a:r>
              <a:rPr lang="en-US" baseline="0" smtClean="0"/>
              <a:t>Jim Taylor).</a:t>
            </a:r>
            <a:endParaRPr lang="en-US" dirty="0"/>
          </a:p>
        </p:txBody>
      </p:sp>
      <p:sp>
        <p:nvSpPr>
          <p:cNvPr id="4" name="Slide Number Placeholder 3"/>
          <p:cNvSpPr>
            <a:spLocks noGrp="1"/>
          </p:cNvSpPr>
          <p:nvPr>
            <p:ph type="sldNum" sz="quarter" idx="10"/>
          </p:nvPr>
        </p:nvSpPr>
        <p:spPr/>
        <p:txBody>
          <a:bodyPr/>
          <a:lstStyle/>
          <a:p>
            <a:fld id="{54E88003-63C9-4F61-9B89-FC4C4FCBE4FB}" type="slidenum">
              <a:rPr lang="en-US" smtClean="0"/>
              <a:t>5</a:t>
            </a:fld>
            <a:endParaRPr lang="en-US"/>
          </a:p>
        </p:txBody>
      </p:sp>
    </p:spTree>
    <p:extLst>
      <p:ext uri="{BB962C8B-B14F-4D97-AF65-F5344CB8AC3E}">
        <p14:creationId xmlns:p14="http://schemas.microsoft.com/office/powerpoint/2010/main" val="24777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evidence</a:t>
            </a:r>
            <a:r>
              <a:rPr lang="en-US" baseline="0" dirty="0" smtClean="0"/>
              <a:t> based practices that should be implemented by schools include but are certainly not limited to increasing school connectedness…(school personnel would be benefit most from building relationships with students to encourage them to attend school). Clear distinction should be made between </a:t>
            </a:r>
            <a:endParaRPr lang="en-US" dirty="0"/>
          </a:p>
        </p:txBody>
      </p:sp>
      <p:sp>
        <p:nvSpPr>
          <p:cNvPr id="4" name="Slide Number Placeholder 3"/>
          <p:cNvSpPr>
            <a:spLocks noGrp="1"/>
          </p:cNvSpPr>
          <p:nvPr>
            <p:ph type="sldNum" sz="quarter" idx="10"/>
          </p:nvPr>
        </p:nvSpPr>
        <p:spPr/>
        <p:txBody>
          <a:bodyPr/>
          <a:lstStyle/>
          <a:p>
            <a:fld id="{54E88003-63C9-4F61-9B89-FC4C4FCBE4FB}" type="slidenum">
              <a:rPr lang="en-US" smtClean="0"/>
              <a:t>7</a:t>
            </a:fld>
            <a:endParaRPr lang="en-US"/>
          </a:p>
        </p:txBody>
      </p:sp>
    </p:spTree>
    <p:extLst>
      <p:ext uri="{BB962C8B-B14F-4D97-AF65-F5344CB8AC3E}">
        <p14:creationId xmlns:p14="http://schemas.microsoft.com/office/powerpoint/2010/main" val="3702166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8ABE3C1-DBE1-495D-B57B-2849774B866A}" type="datetimeFigureOut">
              <a:rPr lang="en-US" smtClean="0"/>
              <a:t>10/8/2018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544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043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4EB90BD-B6CE-46B7-997F-7313B992CCDC}"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591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DB9D11F-B188-461D-B23F-39381795C052}"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03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042482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4B24536-994D-4021-A283-9F449C0DB509}" type="datetimeFigureOut">
              <a:rPr lang="en-US" smtClean="0"/>
              <a:t>10/8/2018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55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BBBB78-C96F-47B7-AB17-D852CA960AC9}" type="datetimeFigureOut">
              <a:rPr lang="en-US" smtClean="0"/>
              <a:t>10/8/2018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5802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FA3F48C-C7C6-4055-9F49-3777875E72AE}"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2950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178E61D-D431-422C-9764-11DAFE33AB63}"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94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450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773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749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10/8/2018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513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856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10/8/2018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424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800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693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D6E9DEC-419B-4CC5-A080-3B06BD5A8291}" type="datetimeFigureOut">
              <a:rPr lang="en-US" smtClean="0"/>
              <a:t>10/8/2018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630160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Narrow" panose="020B0606020202030204" pitchFamily="34" charset="0"/>
              </a:rPr>
              <a:t>Effects of Security Measures on School Personne</a:t>
            </a:r>
            <a:r>
              <a:rPr lang="en-US" dirty="0" smtClean="0"/>
              <a:t>l</a:t>
            </a:r>
            <a:endParaRPr lang="en-US" dirty="0"/>
          </a:p>
        </p:txBody>
      </p:sp>
      <p:sp>
        <p:nvSpPr>
          <p:cNvPr id="3" name="Subtitle 2"/>
          <p:cNvSpPr>
            <a:spLocks noGrp="1"/>
          </p:cNvSpPr>
          <p:nvPr>
            <p:ph type="subTitle" idx="1"/>
          </p:nvPr>
        </p:nvSpPr>
        <p:spPr/>
        <p:txBody>
          <a:bodyPr/>
          <a:lstStyle/>
          <a:p>
            <a:r>
              <a:rPr lang="en-US" dirty="0" smtClean="0">
                <a:latin typeface="Arial Narrow" panose="020B0606020202030204" pitchFamily="34" charset="0"/>
              </a:rPr>
              <a:t>Cora S. Graves</a:t>
            </a:r>
            <a:r>
              <a:rPr lang="en-US" dirty="0" smtClean="0">
                <a:latin typeface="Arial Narrow" panose="020B0606020202030204" pitchFamily="34" charset="0"/>
              </a:rPr>
              <a:t>, JD</a:t>
            </a:r>
            <a:r>
              <a:rPr lang="en-US" dirty="0" smtClean="0">
                <a:latin typeface="Arial Narrow" panose="020B0606020202030204" pitchFamily="34" charset="0"/>
              </a:rPr>
              <a:t>, </a:t>
            </a:r>
            <a:r>
              <a:rPr lang="en-US" dirty="0" err="1" smtClean="0">
                <a:latin typeface="Arial Narrow" panose="020B0606020202030204" pitchFamily="34" charset="0"/>
              </a:rPr>
              <a:t>Ed.S</a:t>
            </a:r>
            <a:r>
              <a:rPr lang="en-US" dirty="0" smtClean="0">
                <a:latin typeface="Arial Narrow" panose="020B0606020202030204" pitchFamily="34" charset="0"/>
              </a:rPr>
              <a:t>.</a:t>
            </a:r>
            <a:endParaRPr lang="en-US" dirty="0">
              <a:latin typeface="Arial Narrow" panose="020B0606020202030204" pitchFamily="34" charset="0"/>
            </a:endParaRPr>
          </a:p>
        </p:txBody>
      </p:sp>
      <p:pic>
        <p:nvPicPr>
          <p:cNvPr id="4" name="Picture 3" descr="Image result for clip art safe schools">
            <a:extLst>
              <a:ext uri="{FF2B5EF4-FFF2-40B4-BE49-F238E27FC236}">
                <a16:creationId xmlns:a16="http://schemas.microsoft.com/office/drawing/2014/main" id="{5587345E-672E-44A7-9C26-48E6C6E73FD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46987" y="1195163"/>
            <a:ext cx="3027680" cy="1520190"/>
          </a:xfrm>
          <a:prstGeom prst="rect">
            <a:avLst/>
          </a:prstGeom>
          <a:noFill/>
          <a:ln>
            <a:noFill/>
          </a:ln>
        </p:spPr>
      </p:pic>
    </p:spTree>
    <p:extLst>
      <p:ext uri="{BB962C8B-B14F-4D97-AF65-F5344CB8AC3E}">
        <p14:creationId xmlns:p14="http://schemas.microsoft.com/office/powerpoint/2010/main" val="929439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Historical Glimpse at School Shootings</a:t>
            </a:r>
            <a:endParaRPr lang="en-US" dirty="0"/>
          </a:p>
        </p:txBody>
      </p:sp>
      <p:pic>
        <p:nvPicPr>
          <p:cNvPr id="4" name="Content Placeholder 3"/>
          <p:cNvPicPr>
            <a:picLocks noGrp="1" noChangeAspect="1"/>
          </p:cNvPicPr>
          <p:nvPr>
            <p:ph idx="1"/>
          </p:nvPr>
        </p:nvPicPr>
        <p:blipFill>
          <a:blip r:embed="rId3"/>
          <a:stretch>
            <a:fillRect/>
          </a:stretch>
        </p:blipFill>
        <p:spPr>
          <a:xfrm>
            <a:off x="4572000" y="2520373"/>
            <a:ext cx="6996545" cy="3852718"/>
          </a:xfrm>
          <a:prstGeom prst="rect">
            <a:avLst/>
          </a:prstGeom>
        </p:spPr>
      </p:pic>
      <p:sp>
        <p:nvSpPr>
          <p:cNvPr id="5" name="Rectangle 4"/>
          <p:cNvSpPr/>
          <p:nvPr/>
        </p:nvSpPr>
        <p:spPr>
          <a:xfrm>
            <a:off x="540327" y="3161483"/>
            <a:ext cx="4031673" cy="2031325"/>
          </a:xfrm>
          <a:prstGeom prst="rect">
            <a:avLst/>
          </a:prstGeom>
        </p:spPr>
        <p:txBody>
          <a:bodyPr wrap="square">
            <a:spAutoFit/>
          </a:bodyPr>
          <a:lstStyle/>
          <a:p>
            <a:r>
              <a:rPr lang="en-US" b="1" dirty="0">
                <a:latin typeface="Arial Narrow" panose="020B0606020202030204" pitchFamily="34" charset="0"/>
              </a:rPr>
              <a:t>1999</a:t>
            </a:r>
            <a:r>
              <a:rPr lang="en-US" dirty="0">
                <a:latin typeface="Arial Narrow" panose="020B0606020202030204" pitchFamily="34" charset="0"/>
              </a:rPr>
              <a:t>: Columbine Shooting </a:t>
            </a:r>
          </a:p>
          <a:p>
            <a:r>
              <a:rPr lang="en-US" b="1" dirty="0">
                <a:latin typeface="Arial Narrow" panose="020B0606020202030204" pitchFamily="34" charset="0"/>
              </a:rPr>
              <a:t>2001:</a:t>
            </a:r>
            <a:r>
              <a:rPr lang="en-US" dirty="0">
                <a:latin typeface="Arial Narrow" panose="020B0606020202030204" pitchFamily="34" charset="0"/>
              </a:rPr>
              <a:t> C. Anderson Middle School Dallas, </a:t>
            </a:r>
            <a:r>
              <a:rPr lang="en-US" dirty="0" err="1">
                <a:latin typeface="Arial Narrow" panose="020B0606020202030204" pitchFamily="34" charset="0"/>
              </a:rPr>
              <a:t>Tx</a:t>
            </a:r>
            <a:endParaRPr lang="en-US" dirty="0">
              <a:latin typeface="Arial Narrow" panose="020B0606020202030204" pitchFamily="34" charset="0"/>
            </a:endParaRPr>
          </a:p>
          <a:p>
            <a:r>
              <a:rPr lang="en-US" b="1" dirty="0">
                <a:latin typeface="Arial Narrow" panose="020B0606020202030204" pitchFamily="34" charset="0"/>
              </a:rPr>
              <a:t>2006:</a:t>
            </a:r>
            <a:r>
              <a:rPr lang="en-US" dirty="0">
                <a:latin typeface="Arial Narrow" panose="020B0606020202030204" pitchFamily="34" charset="0"/>
              </a:rPr>
              <a:t> West Nickel Amish Mines School, PA</a:t>
            </a:r>
          </a:p>
          <a:p>
            <a:r>
              <a:rPr lang="en-US" b="1" dirty="0">
                <a:latin typeface="Arial Narrow" panose="020B0606020202030204" pitchFamily="34" charset="0"/>
              </a:rPr>
              <a:t>2007:</a:t>
            </a:r>
            <a:r>
              <a:rPr lang="en-US" dirty="0">
                <a:latin typeface="Arial Narrow" panose="020B0606020202030204" pitchFamily="34" charset="0"/>
              </a:rPr>
              <a:t> Virginia Tech, Blacksburg, VA</a:t>
            </a:r>
          </a:p>
          <a:p>
            <a:r>
              <a:rPr lang="en-US" b="1" dirty="0">
                <a:latin typeface="Arial Narrow" panose="020B0606020202030204" pitchFamily="34" charset="0"/>
              </a:rPr>
              <a:t>2008:</a:t>
            </a:r>
            <a:r>
              <a:rPr lang="en-US" dirty="0">
                <a:latin typeface="Arial Narrow" panose="020B0606020202030204" pitchFamily="34" charset="0"/>
              </a:rPr>
              <a:t> Northern Illinois University, </a:t>
            </a:r>
            <a:r>
              <a:rPr lang="en-US" dirty="0" err="1">
                <a:latin typeface="Arial Narrow" panose="020B0606020202030204" pitchFamily="34" charset="0"/>
              </a:rPr>
              <a:t>Dekalb</a:t>
            </a:r>
            <a:r>
              <a:rPr lang="en-US" dirty="0">
                <a:latin typeface="Arial Narrow" panose="020B0606020202030204" pitchFamily="34" charset="0"/>
              </a:rPr>
              <a:t>, IL</a:t>
            </a:r>
          </a:p>
          <a:p>
            <a:r>
              <a:rPr lang="en-US" b="1" dirty="0">
                <a:latin typeface="Arial Narrow" panose="020B0606020202030204" pitchFamily="34" charset="0"/>
              </a:rPr>
              <a:t>2012:</a:t>
            </a:r>
            <a:r>
              <a:rPr lang="en-US" dirty="0">
                <a:latin typeface="Arial Narrow" panose="020B0606020202030204" pitchFamily="34" charset="0"/>
              </a:rPr>
              <a:t> Sandy Hook Elementary</a:t>
            </a:r>
          </a:p>
          <a:p>
            <a:r>
              <a:rPr lang="en-US" b="1" dirty="0">
                <a:latin typeface="Arial Narrow" panose="020B0606020202030204" pitchFamily="34" charset="0"/>
              </a:rPr>
              <a:t>2018:</a:t>
            </a:r>
            <a:r>
              <a:rPr lang="en-US" dirty="0">
                <a:latin typeface="Arial Narrow" panose="020B0606020202030204" pitchFamily="34" charset="0"/>
              </a:rPr>
              <a:t> Parkland, Florida</a:t>
            </a:r>
          </a:p>
        </p:txBody>
      </p:sp>
    </p:spTree>
    <p:extLst>
      <p:ext uri="{BB962C8B-B14F-4D97-AF65-F5344CB8AC3E}">
        <p14:creationId xmlns:p14="http://schemas.microsoft.com/office/powerpoint/2010/main" val="1711127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Arial Narrow" panose="020B0606020202030204" pitchFamily="34" charset="0"/>
              </a:rPr>
              <a:t>School Security Responses</a:t>
            </a:r>
            <a:endParaRPr lang="en-US" sz="4400" dirty="0">
              <a:latin typeface="Arial Narrow" panose="020B0606020202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1680633"/>
            <a:ext cx="5857875" cy="5115878"/>
          </a:xfrm>
          <a:prstGeom prst="rect">
            <a:avLst/>
          </a:prstGeom>
        </p:spPr>
      </p:pic>
    </p:spTree>
    <p:extLst>
      <p:ext uri="{BB962C8B-B14F-4D97-AF65-F5344CB8AC3E}">
        <p14:creationId xmlns:p14="http://schemas.microsoft.com/office/powerpoint/2010/main" val="583063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2014 Dear Colleague Letter</a:t>
            </a:r>
            <a:endParaRPr lang="en-US" dirty="0">
              <a:latin typeface="Arial Narrow" panose="020B0606020202030204" pitchFamily="34" charset="0"/>
            </a:endParaRPr>
          </a:p>
        </p:txBody>
      </p:sp>
      <p:sp>
        <p:nvSpPr>
          <p:cNvPr id="4" name="Text Placeholder 3"/>
          <p:cNvSpPr>
            <a:spLocks noGrp="1"/>
          </p:cNvSpPr>
          <p:nvPr>
            <p:ph type="body" sz="half" idx="2"/>
          </p:nvPr>
        </p:nvSpPr>
        <p:spPr/>
        <p:txBody>
          <a:bodyPr>
            <a:normAutofit/>
          </a:bodyPr>
          <a:lstStyle/>
          <a:p>
            <a:r>
              <a:rPr lang="en-US" sz="2400" dirty="0" smtClean="0">
                <a:latin typeface="Arial Narrow" panose="020B0606020202030204" pitchFamily="34" charset="0"/>
              </a:rPr>
              <a:t>Title IV and Title VI</a:t>
            </a:r>
          </a:p>
          <a:p>
            <a:r>
              <a:rPr lang="en-US" sz="2400" dirty="0" smtClean="0">
                <a:latin typeface="Arial Narrow" panose="020B0606020202030204" pitchFamily="34" charset="0"/>
              </a:rPr>
              <a:t>Disparate Treatment</a:t>
            </a:r>
          </a:p>
          <a:p>
            <a:r>
              <a:rPr lang="en-US" sz="2400" dirty="0" smtClean="0">
                <a:latin typeface="Arial Narrow" panose="020B0606020202030204" pitchFamily="34" charset="0"/>
              </a:rPr>
              <a:t>Disproportionate Discipline</a:t>
            </a:r>
            <a:endParaRPr lang="en-US" sz="2400" dirty="0">
              <a:latin typeface="Arial Narrow" panose="020B0606020202030204" pitchFamily="34" charset="0"/>
            </a:endParaRPr>
          </a:p>
        </p:txBody>
      </p:sp>
      <p:graphicFrame>
        <p:nvGraphicFramePr>
          <p:cNvPr id="5" name="Diagram 4"/>
          <p:cNvGraphicFramePr/>
          <p:nvPr>
            <p:extLst>
              <p:ext uri="{D42A27DB-BD31-4B8C-83A1-F6EECF244321}">
                <p14:modId xmlns:p14="http://schemas.microsoft.com/office/powerpoint/2010/main" val="241902397"/>
              </p:ext>
            </p:extLst>
          </p:nvPr>
        </p:nvGraphicFramePr>
        <p:xfrm>
          <a:off x="5781145" y="1329267"/>
          <a:ext cx="5999018" cy="4690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2416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If not Zero Tolerance, then what?</a:t>
            </a:r>
            <a:r>
              <a:rPr lang="en-US" dirty="0" smtClean="0">
                <a:latin typeface="Arial Narrow" panose="020B0606020202030204" pitchFamily="34" charset="0"/>
              </a:rPr>
              <a:t> </a:t>
            </a:r>
            <a:endParaRPr lang="en-US" dirty="0">
              <a:latin typeface="Arial Narrow" panose="020B0606020202030204" pitchFamily="34" charset="0"/>
            </a:endParaRPr>
          </a:p>
        </p:txBody>
      </p:sp>
      <p:sp>
        <p:nvSpPr>
          <p:cNvPr id="3" name="Text Placeholder 2"/>
          <p:cNvSpPr>
            <a:spLocks noGrp="1"/>
          </p:cNvSpPr>
          <p:nvPr>
            <p:ph type="body" idx="1"/>
          </p:nvPr>
        </p:nvSpPr>
        <p:spPr/>
        <p:txBody>
          <a:bodyPr/>
          <a:lstStyle/>
          <a:p>
            <a:r>
              <a:rPr lang="en-US" sz="2800" dirty="0" smtClean="0">
                <a:latin typeface="Arial Narrow" panose="020B0606020202030204" pitchFamily="34" charset="0"/>
              </a:rPr>
              <a:t>School Resource Officer</a:t>
            </a:r>
            <a:endParaRPr lang="en-US" sz="2800" dirty="0">
              <a:latin typeface="Arial Narrow" panose="020B0606020202030204" pitchFamily="34" charset="0"/>
            </a:endParaRPr>
          </a:p>
        </p:txBody>
      </p:sp>
      <p:sp>
        <p:nvSpPr>
          <p:cNvPr id="4" name="Content Placeholder 3"/>
          <p:cNvSpPr>
            <a:spLocks noGrp="1"/>
          </p:cNvSpPr>
          <p:nvPr>
            <p:ph sz="half" idx="2"/>
          </p:nvPr>
        </p:nvSpPr>
        <p:spPr/>
        <p:txBody>
          <a:bodyPr/>
          <a:lstStyle/>
          <a:p>
            <a:r>
              <a:rPr lang="en-US" dirty="0" smtClean="0"/>
              <a:t>I </a:t>
            </a:r>
            <a:r>
              <a:rPr lang="en-US" dirty="0" smtClean="0"/>
              <a:t>received</a:t>
            </a:r>
            <a:r>
              <a:rPr lang="en-US" dirty="0" smtClean="0"/>
              <a:t> </a:t>
            </a:r>
            <a:r>
              <a:rPr lang="en-US" dirty="0" smtClean="0"/>
              <a:t>multiple phone calls after the Parkland shooting from parents that wanted to know how I planned to make sure the school would be safe. I believe that school safety is a team effort so I am not alone in securing the school. </a:t>
            </a:r>
            <a:r>
              <a:rPr lang="en-US" dirty="0" smtClean="0"/>
              <a:t>Being highly visible, relationship with students, and layered team effort of AP, SRO, and Campus Monitors are the main ingredients.</a:t>
            </a:r>
            <a:endParaRPr lang="en-US" dirty="0"/>
          </a:p>
        </p:txBody>
      </p:sp>
      <p:sp>
        <p:nvSpPr>
          <p:cNvPr id="5" name="Text Placeholder 4"/>
          <p:cNvSpPr>
            <a:spLocks noGrp="1"/>
          </p:cNvSpPr>
          <p:nvPr>
            <p:ph type="body" sz="quarter" idx="3"/>
          </p:nvPr>
        </p:nvSpPr>
        <p:spPr/>
        <p:txBody>
          <a:bodyPr/>
          <a:lstStyle/>
          <a:p>
            <a:r>
              <a:rPr lang="en-US" dirty="0" smtClean="0">
                <a:latin typeface="Arial Narrow" panose="020B0606020202030204" pitchFamily="34" charset="0"/>
              </a:rPr>
              <a:t>School Superintendent</a:t>
            </a:r>
            <a:endParaRPr lang="en-US" dirty="0">
              <a:latin typeface="Arial Narrow" panose="020B0606020202030204" pitchFamily="34" charset="0"/>
            </a:endParaRPr>
          </a:p>
        </p:txBody>
      </p:sp>
      <p:sp>
        <p:nvSpPr>
          <p:cNvPr id="6" name="Content Placeholder 5"/>
          <p:cNvSpPr>
            <a:spLocks noGrp="1"/>
          </p:cNvSpPr>
          <p:nvPr>
            <p:ph sz="quarter" idx="4"/>
          </p:nvPr>
        </p:nvSpPr>
        <p:spPr/>
        <p:txBody>
          <a:bodyPr>
            <a:normAutofit lnSpcReduction="10000"/>
          </a:bodyPr>
          <a:lstStyle/>
          <a:p>
            <a:r>
              <a:rPr lang="en-US" dirty="0"/>
              <a:t>Having a police officer, an office of the court at ready access minimizes fear and concern regarding the safeness of the school environment. One area of concern is the overuse of the SRO for matters that are the responsibility of school administrators.  The line of authority must be clearly drawn. The SRO should be engaged in matters that have legal implications or recourse.</a:t>
            </a:r>
          </a:p>
          <a:p>
            <a:endParaRPr lang="en-US" dirty="0"/>
          </a:p>
        </p:txBody>
      </p:sp>
    </p:spTree>
    <p:extLst>
      <p:ext uri="{BB962C8B-B14F-4D97-AF65-F5344CB8AC3E}">
        <p14:creationId xmlns:p14="http://schemas.microsoft.com/office/powerpoint/2010/main" val="1933746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Keeping Students In School and Out of Court</a:t>
            </a:r>
            <a:endParaRPr lang="en-US" dirty="0"/>
          </a:p>
        </p:txBody>
      </p:sp>
      <p:graphicFrame>
        <p:nvGraphicFramePr>
          <p:cNvPr id="4" name="Diagram 3"/>
          <p:cNvGraphicFramePr/>
          <p:nvPr>
            <p:extLst>
              <p:ext uri="{D42A27DB-BD31-4B8C-83A1-F6EECF244321}">
                <p14:modId xmlns:p14="http://schemas.microsoft.com/office/powerpoint/2010/main" val="4082184978"/>
              </p:ext>
            </p:extLst>
          </p:nvPr>
        </p:nvGraphicFramePr>
        <p:xfrm>
          <a:off x="2032000" y="2147455"/>
          <a:ext cx="8128000" cy="4710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464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Security Measures</a:t>
            </a:r>
            <a:endParaRPr lang="en-US" dirty="0"/>
          </a:p>
        </p:txBody>
      </p:sp>
      <p:sp>
        <p:nvSpPr>
          <p:cNvPr id="3" name="Content Placeholder 2"/>
          <p:cNvSpPr>
            <a:spLocks noGrp="1"/>
          </p:cNvSpPr>
          <p:nvPr>
            <p:ph idx="1"/>
          </p:nvPr>
        </p:nvSpPr>
        <p:spPr/>
        <p:txBody>
          <a:bodyPr/>
          <a:lstStyle/>
          <a:p>
            <a:r>
              <a:rPr lang="en-US" dirty="0" smtClean="0"/>
              <a:t>Increase in School Connectedness</a:t>
            </a:r>
          </a:p>
          <a:p>
            <a:r>
              <a:rPr lang="en-US" dirty="0" smtClean="0"/>
              <a:t>Increase </a:t>
            </a:r>
            <a:r>
              <a:rPr lang="en-US" dirty="0" smtClean="0"/>
              <a:t>training of</a:t>
            </a:r>
            <a:r>
              <a:rPr lang="en-US" dirty="0" smtClean="0"/>
              <a:t> </a:t>
            </a:r>
            <a:r>
              <a:rPr lang="en-US" dirty="0" smtClean="0"/>
              <a:t>SRO for Safety &amp; Criminal </a:t>
            </a:r>
            <a:r>
              <a:rPr lang="en-US" dirty="0" smtClean="0"/>
              <a:t>Matters</a:t>
            </a:r>
          </a:p>
          <a:p>
            <a:r>
              <a:rPr lang="en-US" dirty="0" smtClean="0"/>
              <a:t>Increase Student Service Coordination</a:t>
            </a:r>
            <a:r>
              <a:rPr lang="en-US" dirty="0" smtClean="0"/>
              <a:t>              </a:t>
            </a:r>
            <a:endParaRPr lang="en-US" dirty="0" smtClean="0"/>
          </a:p>
          <a:p>
            <a:r>
              <a:rPr lang="en-US" dirty="0" smtClean="0"/>
              <a:t>Increase </a:t>
            </a:r>
            <a:r>
              <a:rPr lang="en-US" dirty="0" smtClean="0"/>
              <a:t>awareness for social emotional </a:t>
            </a:r>
            <a:r>
              <a:rPr lang="en-US" dirty="0" smtClean="0"/>
              <a:t>learning</a:t>
            </a:r>
          </a:p>
          <a:p>
            <a:r>
              <a:rPr lang="en-US" dirty="0" smtClean="0"/>
              <a:t>Increase School Justice Partnership</a:t>
            </a:r>
            <a:endParaRPr lang="en-US" dirty="0" smtClean="0"/>
          </a:p>
          <a:p>
            <a:endParaRPr lang="en-US" dirty="0"/>
          </a:p>
        </p:txBody>
      </p:sp>
      <p:pic>
        <p:nvPicPr>
          <p:cNvPr id="5" name="Picture 4"/>
          <p:cNvPicPr>
            <a:picLocks noChangeAspect="1"/>
          </p:cNvPicPr>
          <p:nvPr/>
        </p:nvPicPr>
        <p:blipFill>
          <a:blip r:embed="rId3"/>
          <a:stretch>
            <a:fillRect/>
          </a:stretch>
        </p:blipFill>
        <p:spPr>
          <a:xfrm>
            <a:off x="480291" y="4572000"/>
            <a:ext cx="6465454" cy="2207491"/>
          </a:xfrm>
          <a:prstGeom prst="rect">
            <a:avLst/>
          </a:prstGeom>
        </p:spPr>
      </p:pic>
      <p:pic>
        <p:nvPicPr>
          <p:cNvPr id="8" name="Picture 7"/>
          <p:cNvPicPr>
            <a:picLocks noChangeAspect="1"/>
          </p:cNvPicPr>
          <p:nvPr/>
        </p:nvPicPr>
        <p:blipFill>
          <a:blip r:embed="rId4"/>
          <a:stretch>
            <a:fillRect/>
          </a:stretch>
        </p:blipFill>
        <p:spPr>
          <a:xfrm>
            <a:off x="7686675" y="1200149"/>
            <a:ext cx="3762375" cy="2257425"/>
          </a:xfrm>
          <a:prstGeom prst="rect">
            <a:avLst/>
          </a:prstGeom>
        </p:spPr>
      </p:pic>
      <p:pic>
        <p:nvPicPr>
          <p:cNvPr id="9" name="Picture 8"/>
          <p:cNvPicPr>
            <a:picLocks noChangeAspect="1"/>
          </p:cNvPicPr>
          <p:nvPr/>
        </p:nvPicPr>
        <p:blipFill>
          <a:blip r:embed="rId5"/>
          <a:stretch>
            <a:fillRect/>
          </a:stretch>
        </p:blipFill>
        <p:spPr>
          <a:xfrm>
            <a:off x="7281862" y="3613679"/>
            <a:ext cx="4314825" cy="3371850"/>
          </a:xfrm>
          <a:prstGeom prst="rect">
            <a:avLst/>
          </a:prstGeom>
        </p:spPr>
      </p:pic>
    </p:spTree>
    <p:extLst>
      <p:ext uri="{BB962C8B-B14F-4D97-AF65-F5344CB8AC3E}">
        <p14:creationId xmlns:p14="http://schemas.microsoft.com/office/powerpoint/2010/main" val="2011174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12382</TotalTime>
  <Words>629</Words>
  <Application>Microsoft Office PowerPoint</Application>
  <PresentationFormat>Widescreen</PresentationFormat>
  <Paragraphs>48</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Calibri</vt:lpstr>
      <vt:lpstr>Century Gothic</vt:lpstr>
      <vt:lpstr>Wingdings 3</vt:lpstr>
      <vt:lpstr>Ion Boardroom</vt:lpstr>
      <vt:lpstr>Effects of Security Measures on School Personnel</vt:lpstr>
      <vt:lpstr>Historical Glimpse at School Shootings</vt:lpstr>
      <vt:lpstr>School Security Responses</vt:lpstr>
      <vt:lpstr>2014 Dear Colleague Letter</vt:lpstr>
      <vt:lpstr>If not Zero Tolerance, then what? </vt:lpstr>
      <vt:lpstr>Keeping Students In School and Out of Court</vt:lpstr>
      <vt:lpstr>Effective Security Measures</vt:lpstr>
    </vt:vector>
  </TitlesOfParts>
  <Company>Gwinnett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Security Measures on School Personnel</dc:title>
  <dc:creator>Graves, Cora</dc:creator>
  <cp:lastModifiedBy>Graves, Cora</cp:lastModifiedBy>
  <cp:revision>85</cp:revision>
  <cp:lastPrinted>2018-10-02T17:50:25Z</cp:lastPrinted>
  <dcterms:created xsi:type="dcterms:W3CDTF">2018-09-27T00:06:52Z</dcterms:created>
  <dcterms:modified xsi:type="dcterms:W3CDTF">2018-10-10T22:55:17Z</dcterms:modified>
</cp:coreProperties>
</file>